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media/image50.jpeg" ContentType="image/jpeg"/>
  <Override PartName="/ppt/media/image49.jpeg" ContentType="image/jpeg"/>
  <Override PartName="/ppt/media/image48.png" ContentType="image/png"/>
  <Override PartName="/ppt/media/image43.png" ContentType="image/png"/>
  <Override PartName="/ppt/media/image41.jpeg" ContentType="image/jpeg"/>
  <Override PartName="/ppt/media/image51.jpeg" ContentType="image/jpeg"/>
  <Override PartName="/ppt/media/image40.jpeg" ContentType="image/jpeg"/>
  <Override PartName="/ppt/media/image37.jpeg" ContentType="image/jpeg"/>
  <Override PartName="/ppt/media/image36.jpeg" ContentType="image/jpeg"/>
  <Override PartName="/ppt/media/image45.jpeg" ContentType="image/jpeg"/>
  <Override PartName="/ppt/media/image34.jpeg" ContentType="image/jpeg"/>
  <Override PartName="/ppt/media/image42.jpeg" ContentType="image/jpeg"/>
  <Override PartName="/ppt/media/image31.jpeg" ContentType="image/jpeg"/>
  <Override PartName="/ppt/media/image29.png" ContentType="image/png"/>
  <Override PartName="/ppt/media/image44.jpeg" ContentType="image/jpeg"/>
  <Override PartName="/ppt/media/image39.jpeg" ContentType="image/jpeg"/>
  <Override PartName="/ppt/media/image33.jpeg" ContentType="image/jpeg"/>
  <Override PartName="/ppt/media/image28.jpeg" ContentType="image/jpeg"/>
  <Override PartName="/ppt/media/image35.png" ContentType="image/png"/>
  <Override PartName="/ppt/media/image14.jpeg" ContentType="image/jpeg"/>
  <Override PartName="/ppt/media/image26.gif" ContentType="image/gif"/>
  <Override PartName="/ppt/media/image23.jpeg" ContentType="image/jpeg"/>
  <Override PartName="/ppt/media/image22.png" ContentType="image/png"/>
  <Override PartName="/ppt/media/image9.jpeg" ContentType="image/jpeg"/>
  <Override PartName="/ppt/media/image21.jpeg" ContentType="image/jpeg"/>
  <Override PartName="/ppt/media/image20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2.jpeg" ContentType="image/jpeg"/>
  <Override PartName="/ppt/media/image15.jpeg" ContentType="image/jpeg"/>
  <Override PartName="/ppt/media/image7.png" ContentType="image/png"/>
  <Override PartName="/ppt/media/image1.jpeg" ContentType="image/jpeg"/>
  <Override PartName="/ppt/media/image46.jpeg" ContentType="image/jpeg"/>
  <Override PartName="/ppt/media/image8.png" ContentType="image/png"/>
  <Override PartName="/ppt/media/image47.png" ContentType="image/png"/>
  <Override PartName="/ppt/media/image38.jpeg" ContentType="image/jpeg"/>
  <Override PartName="/ppt/media/image32.jpeg" ContentType="image/jpeg"/>
  <Override PartName="/ppt/media/image27.jpeg" ContentType="image/jpeg"/>
  <Override PartName="/ppt/media/image10.png" ContentType="image/png"/>
  <Override PartName="/ppt/media/image6.jpeg" ContentType="image/jpeg"/>
  <Override PartName="/ppt/media/image30.png" ContentType="image/png"/>
  <Override PartName="/ppt/media/image11.jpeg" ContentType="image/jpeg"/>
  <Override PartName="/ppt/media/image5.png" ContentType="image/png"/>
  <Override PartName="/ppt/media/image25.jpeg" ContentType="image/jpeg"/>
  <Override PartName="/ppt/media/image2.png" ContentType="image/png"/>
  <Override PartName="/ppt/media/image4.jpeg" ContentType="image/jpeg"/>
  <Override PartName="/ppt/media/image24.jpeg" ContentType="image/jpeg"/>
  <Override PartName="/ppt/media/image3.jpeg" ContentType="image/jpeg"/>
  <Override PartName="/ppt/media/image13.jpeg" ContentType="image/jpe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charts/chart1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charts/chart1.xml><?xml version="1.0" encoding="utf-8"?>
<c:chartSpace xmlns:a="http://schemas.openxmlformats.org/drawingml/2006/main" xmlns:c="http://schemas.openxmlformats.org/drawingml/2006/chart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label 1</c:f>
              <c:strCache>
                <c:ptCount val="1"/>
                <c:pt idx="0">
                  <c:v>Budget</c:v>
                </c:pt>
              </c:strCache>
            </c:strRef>
          </c:tx>
          <c:spPr>
            <a:solidFill>
              <a:srgbClr val="003359"/>
            </a:solidFill>
          </c:spPr>
          <c:cat>
            <c:strRef>
              <c:f>categories</c:f>
              <c:strCache>
                <c:ptCount val="4"/>
                <c:pt idx="0">
                  <c:v>Ausgaben</c:v>
                </c:pt>
                <c:pt idx="1">
                  <c:v>Heckmotor</c:v>
                </c:pt>
                <c:pt idx="2">
                  <c:v>Wandler</c:v>
                </c:pt>
                <c:pt idx="3">
                  <c:v>Sicherungen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100</c:v>
                </c:pt>
                <c:pt idx="1">
                  <c:v>13.49</c:v>
                </c:pt>
                <c:pt idx="2">
                  <c:v>16.01</c:v>
                </c:pt>
                <c:pt idx="3">
                  <c:v>1.59</c:v>
                </c:pt>
              </c:numCache>
            </c:numRef>
          </c:val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Spielraum</c:v>
                </c:pt>
              </c:strCache>
            </c:strRef>
          </c:tx>
          <c:spPr>
            <a:solidFill>
              <a:srgbClr val="005293"/>
            </a:solidFill>
          </c:spPr>
          <c:cat>
            <c:strRef>
              <c:f>categories</c:f>
              <c:strCache>
                <c:ptCount val="4"/>
                <c:pt idx="0">
                  <c:v>Ausgaben</c:v>
                </c:pt>
                <c:pt idx="1">
                  <c:v>Heckmotor</c:v>
                </c:pt>
                <c:pt idx="2">
                  <c:v>Wandler</c:v>
                </c:pt>
                <c:pt idx="3">
                  <c:v>Sicherungen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68.91</c:v>
                </c:pt>
                <c:pt idx="1">
                  <c:v>NaN</c:v>
                </c:pt>
                <c:pt idx="2">
                  <c:v>NaN</c:v>
                </c:pt>
                <c:pt idx="3">
                  <c:v>0</c:v>
                </c:pt>
              </c:numCache>
            </c:numRef>
          </c:val>
        </c:ser>
        <c:gapWidth val="219"/>
        <c:axId val="63700230"/>
        <c:axId val="18477348"/>
      </c:barChart>
      <c:catAx>
        <c:axId val="63700230"/>
        <c:scaling>
          <c:orientation val="minMax"/>
        </c:scaling>
        <c:axPos val="b"/>
        <c:majorTickMark val="none"/>
        <c:minorTickMark val="none"/>
        <c:tickLblPos val="nextTo"/>
        <c:crossAx val="18477348"/>
        <c:crossesAt val="0"/>
        <c:lblAlgn val="ctr"/>
        <c:auto val="1"/>
        <c:lblOffset val="100"/>
        <c:spPr>
          <a:ln w="9360">
            <a:solidFill>
              <a:srgbClr val="d9d9d9"/>
            </a:solidFill>
            <a:round/>
          </a:ln>
        </c:spPr>
      </c:catAx>
      <c:valAx>
        <c:axId val="18477348"/>
        <c:scaling>
          <c:orientation val="minMax"/>
          <c:max val="100"/>
        </c:scaling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majorTickMark val="none"/>
        <c:minorTickMark val="none"/>
        <c:tickLblPos val="nextTo"/>
        <c:crossAx val="63700230"/>
        <c:crossesAt val="0"/>
        <c:spPr>
          <a:ln w="9360">
            <a:solidFill>
              <a:srgbClr val="878787"/>
            </a:solidFill>
            <a:round/>
          </a:ln>
        </c:spPr>
      </c:valAx>
      <c:spPr>
        <a:solidFill>
          <a:srgbClr val="ffffff"/>
        </a:solidFill>
      </c:spPr>
    </c:plotArea>
    <c:legend>
      <c:legendPos val="b"/>
      <c:spPr/>
    </c:legend>
    <c:plotVisOnly val="1"/>
  </c:chart>
  <c:spPr/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Click to edit the notes'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GB"/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GB"/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51A17151-8161-41C1-B161-F1A11141C101}" type="slidenum">
              <a:rPr lang="en-GB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D131E1-4191-41D1-B1D1-415111F1C1E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918181-E1C1-4161-B151-215161B1913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31E131-2191-4101-B171-51A141A1A1B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01C1C1-E1F1-4191-B131-F1C16111318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118171-2161-4121-A161-3181C1F1317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4131A1-D1C1-41B1-B151-0161B131A11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0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A17141-5141-4101-A1D1-016121E1914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B18161-5181-4111-B111-F161D1C1D15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D141F1-00D1-4141-B121-F1E101B1213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89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A141B1-B181-4111-B151-91D111B1613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213151-41A1-4141-81E1-B15181C1E1B1}" type="slidenum">
              <a:rPr lang="en-GB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8097840" y="358920"/>
            <a:ext cx="681840" cy="359640"/>
          </a:xfrm>
          <a:prstGeom prst="rect">
            <a:avLst/>
          </a:prstGeom>
        </p:spPr>
      </p:pic>
      <p:pic>
        <p:nvPicPr>
          <p:cNvPr descr="" id="1" name="Grafik 1"/>
          <p:cNvPicPr/>
          <p:nvPr/>
        </p:nvPicPr>
        <p:blipFill>
          <a:blip r:embed="rId3"/>
          <a:stretch>
            <a:fillRect/>
          </a:stretch>
        </p:blipFill>
        <p:spPr>
          <a:xfrm>
            <a:off x="518760" y="5534640"/>
            <a:ext cx="1972800" cy="821160"/>
          </a:xfrm>
          <a:prstGeom prst="rect">
            <a:avLst/>
          </a:prstGeom>
        </p:spPr>
      </p:pic>
      <p:pic>
        <p:nvPicPr>
          <p:cNvPr descr="" id="2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097840" y="358920"/>
            <a:ext cx="681840" cy="359640"/>
          </a:xfrm>
          <a:prstGeom prst="rect">
            <a:avLst/>
          </a:prstGeom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58920" y="1044720"/>
            <a:ext cx="7427160" cy="3596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GB"/>
              <a:t>Click to edit the title text format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8097840" y="358920"/>
            <a:ext cx="681840" cy="359640"/>
          </a:xfrm>
          <a:prstGeom prst="rect">
            <a:avLst/>
          </a:prstGeom>
        </p:spPr>
      </p:pic>
      <p:pic>
        <p:nvPicPr>
          <p:cNvPr descr="" id="38" name="Grafik 1"/>
          <p:cNvPicPr/>
          <p:nvPr/>
        </p:nvPicPr>
        <p:blipFill>
          <a:blip r:embed="rId3"/>
          <a:stretch>
            <a:fillRect/>
          </a:stretch>
        </p:blipFill>
        <p:spPr>
          <a:xfrm>
            <a:off x="518760" y="5534640"/>
            <a:ext cx="1972800" cy="821160"/>
          </a:xfrm>
          <a:prstGeom prst="rect">
            <a:avLst/>
          </a:prstGeom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gi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8920" y="1110600"/>
            <a:ext cx="8421120" cy="1469160"/>
          </a:xfrm>
          <a:prstGeom prst="rect">
            <a:avLst/>
          </a:prstGeom>
        </p:spPr>
        <p:txBody>
          <a:bodyPr bIns="0" lIns="0" rIns="0" tIns="0"/>
          <a:p>
            <a:r>
              <a:rPr b="1" lang="en-GB" sz="3200">
                <a:solidFill>
                  <a:srgbClr val="0065bd"/>
                </a:solidFill>
                <a:latin typeface="Arial"/>
              </a:rPr>
              <a:t>Team Propellermann</a:t>
            </a:r>
            <a:endParaRPr/>
          </a:p>
          <a:p>
            <a:endParaRPr/>
          </a:p>
          <a:p>
            <a:pPr>
              <a:lnSpc>
                <a:spcPct val="125000"/>
              </a:lnSpc>
            </a:pP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456480" y="5073480"/>
            <a:ext cx="8421120" cy="175176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</a:pPr>
            <a:r>
              <a:rPr lang="en-GB" sz="2400">
                <a:solidFill>
                  <a:srgbClr val="000000"/>
                </a:solidFill>
                <a:latin typeface="Arial"/>
              </a:rPr>
              <a:t>Praktikum Informationsverarbeitung</a:t>
            </a:r>
            <a:endParaRPr/>
          </a:p>
        </p:txBody>
      </p:sp>
      <p:sp>
        <p:nvSpPr>
          <p:cNvPr id="80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E1A141-C161-41D1-9131-71610181B17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81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82" name="CustomShape 5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pic>
        <p:nvPicPr>
          <p:cNvPr descr="" id="83" name="Grafik 10"/>
          <p:cNvPicPr/>
          <p:nvPr/>
        </p:nvPicPr>
        <p:blipFill>
          <a:blip r:embed="rId1"/>
          <a:stretch>
            <a:fillRect/>
          </a:stretch>
        </p:blipFill>
        <p:spPr>
          <a:xfrm>
            <a:off x="3428640" y="2162160"/>
            <a:ext cx="1607400" cy="2367720"/>
          </a:xfrm>
          <a:prstGeom prst="rect">
            <a:avLst/>
          </a:prstGeom>
        </p:spPr>
      </p:pic>
      <p:pic>
        <p:nvPicPr>
          <p:cNvPr descr="" id="84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816480" y="2162160"/>
            <a:ext cx="1401120" cy="2367720"/>
          </a:xfrm>
          <a:prstGeom prst="rect">
            <a:avLst/>
          </a:prstGeom>
        </p:spPr>
      </p:pic>
      <p:pic>
        <p:nvPicPr>
          <p:cNvPr descr="" id="85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7440" y="2162160"/>
            <a:ext cx="1321920" cy="2367720"/>
          </a:xfrm>
          <a:prstGeom prst="rect">
            <a:avLst/>
          </a:prstGeom>
        </p:spPr>
      </p:pic>
      <p:sp>
        <p:nvSpPr>
          <p:cNvPr id="86" name="CustomShape 6"/>
          <p:cNvSpPr/>
          <p:nvPr/>
        </p:nvSpPr>
        <p:spPr>
          <a:xfrm>
            <a:off x="1204200" y="4667760"/>
            <a:ext cx="7660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Daniel</a:t>
            </a:r>
            <a:endParaRPr/>
          </a:p>
        </p:txBody>
      </p:sp>
      <p:sp>
        <p:nvSpPr>
          <p:cNvPr id="87" name="CustomShape 7"/>
          <p:cNvSpPr/>
          <p:nvPr/>
        </p:nvSpPr>
        <p:spPr>
          <a:xfrm>
            <a:off x="3891600" y="4667760"/>
            <a:ext cx="7750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Tobias</a:t>
            </a:r>
            <a:endParaRPr/>
          </a:p>
        </p:txBody>
      </p:sp>
      <p:sp>
        <p:nvSpPr>
          <p:cNvPr id="88" name="CustomShape 8"/>
          <p:cNvSpPr/>
          <p:nvPr/>
        </p:nvSpPr>
        <p:spPr>
          <a:xfrm>
            <a:off x="6617880" y="4667760"/>
            <a:ext cx="76644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Robin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0" name="Grafik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3520" y="1173240"/>
            <a:ext cx="7724880" cy="4415400"/>
          </a:xfrm>
          <a:prstGeom prst="rect">
            <a:avLst/>
          </a:prstGeom>
        </p:spPr>
      </p:pic>
      <p:sp>
        <p:nvSpPr>
          <p:cNvPr id="171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</a:t>
            </a:r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7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7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F16101-8171-41F1-91B1-11618161E10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 Winkelberechnung</a:t>
            </a:r>
            <a:endParaRPr/>
          </a:p>
        </p:txBody>
      </p:sp>
      <p:sp>
        <p:nvSpPr>
          <p:cNvPr id="176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77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78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E121B1-C1D1-41B1-B1E1-D13111C1D19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79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1775520" y="1404720"/>
            <a:ext cx="5589360" cy="419184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82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61F151-F1D1-41C1-B1D1-319111B1D18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Welche Vorteile bringt uns ein solcher Ansatz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1029240" y="1671120"/>
            <a:ext cx="5956920" cy="2558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Gewichtsreduktion durch Verwendung von Styropor bzw. durch Verzicht auf lange Karbonstange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Kostengünstig, leicht ersetzbar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Freiheitsgrade der Bewegung sind entkoppelt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85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960" y="1671120"/>
            <a:ext cx="519840" cy="518040"/>
          </a:xfrm>
          <a:prstGeom prst="rect">
            <a:avLst/>
          </a:prstGeom>
        </p:spPr>
      </p:pic>
      <p:pic>
        <p:nvPicPr>
          <p:cNvPr descr="" id="186" name="Grafik 7"/>
          <p:cNvPicPr/>
          <p:nvPr/>
        </p:nvPicPr>
        <p:blipFill>
          <a:blip r:embed="rId2"/>
          <a:stretch>
            <a:fillRect/>
          </a:stretch>
        </p:blipFill>
        <p:spPr>
          <a:xfrm>
            <a:off x="768960" y="2394000"/>
            <a:ext cx="519840" cy="518040"/>
          </a:xfrm>
          <a:prstGeom prst="rect">
            <a:avLst/>
          </a:prstGeom>
        </p:spPr>
      </p:pic>
      <p:pic>
        <p:nvPicPr>
          <p:cNvPr descr="" id="187" name="Grafik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8960" y="3052800"/>
            <a:ext cx="519840" cy="518040"/>
          </a:xfrm>
          <a:prstGeom prst="rect">
            <a:avLst/>
          </a:prstGeom>
        </p:spPr>
      </p:pic>
      <p:pic>
        <p:nvPicPr>
          <p:cNvPr descr="" id="188" name="Grafik 9"/>
          <p:cNvPicPr/>
          <p:nvPr/>
        </p:nvPicPr>
        <p:blipFill>
          <a:blip r:embed="rId4"/>
          <a:stretch>
            <a:fillRect/>
          </a:stretch>
        </p:blipFill>
        <p:spPr>
          <a:xfrm>
            <a:off x="5966640" y="4256280"/>
            <a:ext cx="1746360" cy="135216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Warum wir uns für diese Konstruktion entschieden haben</a:t>
            </a: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91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92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01E191-5141-4161-8141-8161D141C1C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93" name="Grafik 6"/>
          <p:cNvPicPr/>
          <p:nvPr/>
        </p:nvPicPr>
        <p:blipFill>
          <a:blip r:embed="rId1"/>
          <a:stretch>
            <a:fillRect/>
          </a:stretch>
        </p:blipFill>
        <p:spPr>
          <a:xfrm>
            <a:off x="2043000" y="4614840"/>
            <a:ext cx="449280" cy="447840"/>
          </a:xfrm>
          <a:prstGeom prst="rect">
            <a:avLst/>
          </a:prstGeom>
        </p:spPr>
      </p:pic>
      <p:pic>
        <p:nvPicPr>
          <p:cNvPr descr="" id="194" name="Grafik 9"/>
          <p:cNvPicPr/>
          <p:nvPr/>
        </p:nvPicPr>
        <p:blipFill>
          <a:blip r:embed="rId2"/>
          <a:stretch>
            <a:fillRect/>
          </a:stretch>
        </p:blipFill>
        <p:spPr>
          <a:xfrm>
            <a:off x="715320" y="2433600"/>
            <a:ext cx="815760" cy="539280"/>
          </a:xfrm>
          <a:prstGeom prst="rect">
            <a:avLst/>
          </a:prstGeom>
        </p:spPr>
      </p:pic>
      <p:pic>
        <p:nvPicPr>
          <p:cNvPr descr="" id="195" name="Grafik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135400" y="2253240"/>
            <a:ext cx="967320" cy="863280"/>
          </a:xfrm>
          <a:prstGeom prst="rect">
            <a:avLst/>
          </a:prstGeom>
        </p:spPr>
      </p:pic>
      <p:pic>
        <p:nvPicPr>
          <p:cNvPr descr="" id="196" name="Grafik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04880" y="4605480"/>
            <a:ext cx="836640" cy="791280"/>
          </a:xfrm>
          <a:prstGeom prst="rect">
            <a:avLst/>
          </a:prstGeom>
        </p:spPr>
      </p:pic>
      <p:pic>
        <p:nvPicPr>
          <p:cNvPr descr="" id="197" name="Grafik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597720" y="2473920"/>
            <a:ext cx="449280" cy="447840"/>
          </a:xfrm>
          <a:prstGeom prst="rect">
            <a:avLst/>
          </a:prstGeom>
        </p:spPr>
      </p:pic>
      <p:pic>
        <p:nvPicPr>
          <p:cNvPr descr="" id="198" name="Grafik 13"/>
          <p:cNvPicPr/>
          <p:nvPr/>
        </p:nvPicPr>
        <p:blipFill>
          <a:blip r:embed="rId6"/>
          <a:stretch>
            <a:fillRect/>
          </a:stretch>
        </p:blipFill>
        <p:spPr>
          <a:xfrm>
            <a:off x="2042280" y="2473920"/>
            <a:ext cx="449280" cy="447840"/>
          </a:xfrm>
          <a:prstGeom prst="rect">
            <a:avLst/>
          </a:prstGeom>
        </p:spPr>
      </p:pic>
      <p:pic>
        <p:nvPicPr>
          <p:cNvPr descr="" id="199" name="Grafik 14"/>
          <p:cNvPicPr/>
          <p:nvPr/>
        </p:nvPicPr>
        <p:blipFill>
          <a:blip r:embed="rId7"/>
          <a:stretch>
            <a:fillRect/>
          </a:stretch>
        </p:blipFill>
        <p:spPr>
          <a:xfrm>
            <a:off x="4931640" y="4321080"/>
            <a:ext cx="1086120" cy="1035360"/>
          </a:xfrm>
          <a:prstGeom prst="rect">
            <a:avLst/>
          </a:prstGeom>
        </p:spPr>
      </p:pic>
      <p:pic>
        <p:nvPicPr>
          <p:cNvPr descr="" id="200" name="Grafik 15"/>
          <p:cNvPicPr/>
          <p:nvPr/>
        </p:nvPicPr>
        <p:blipFill>
          <a:blip r:embed="rId8"/>
          <a:stretch>
            <a:fillRect/>
          </a:stretch>
        </p:blipFill>
        <p:spPr>
          <a:xfrm>
            <a:off x="6597720" y="4614840"/>
            <a:ext cx="449280" cy="447840"/>
          </a:xfrm>
          <a:prstGeom prst="rect">
            <a:avLst/>
          </a:prstGeom>
        </p:spPr>
      </p:pic>
      <p:sp>
        <p:nvSpPr>
          <p:cNvPr id="201" name="CustomShape 5"/>
          <p:cNvSpPr/>
          <p:nvPr/>
        </p:nvSpPr>
        <p:spPr>
          <a:xfrm>
            <a:off x="2647080" y="2614680"/>
            <a:ext cx="21528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Leicht und günstig</a:t>
            </a:r>
            <a:endParaRPr/>
          </a:p>
        </p:txBody>
      </p:sp>
      <p:sp>
        <p:nvSpPr>
          <p:cNvPr id="202" name="CustomShape 6"/>
          <p:cNvSpPr/>
          <p:nvPr/>
        </p:nvSpPr>
        <p:spPr>
          <a:xfrm>
            <a:off x="7126560" y="2557080"/>
            <a:ext cx="215280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Zuverlässiger als Barometer</a:t>
            </a:r>
            <a:endParaRPr/>
          </a:p>
        </p:txBody>
      </p:sp>
      <p:sp>
        <p:nvSpPr>
          <p:cNvPr id="203" name="CustomShape 7"/>
          <p:cNvSpPr/>
          <p:nvPr/>
        </p:nvSpPr>
        <p:spPr>
          <a:xfrm>
            <a:off x="2647080" y="4755240"/>
            <a:ext cx="21528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Günstiger als Xbee</a:t>
            </a:r>
            <a:endParaRPr/>
          </a:p>
        </p:txBody>
      </p:sp>
      <p:sp>
        <p:nvSpPr>
          <p:cNvPr id="204" name="CustomShape 8"/>
          <p:cNvSpPr/>
          <p:nvPr/>
        </p:nvSpPr>
        <p:spPr>
          <a:xfrm>
            <a:off x="7121520" y="4755240"/>
            <a:ext cx="21528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Weniger Gewicht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Informationsquellen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07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08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319101-F151-4171-8171-51017131219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209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8920" y="2219400"/>
            <a:ext cx="2511360" cy="1942200"/>
          </a:xfrm>
          <a:prstGeom prst="rect">
            <a:avLst/>
          </a:prstGeom>
        </p:spPr>
      </p:pic>
      <p:sp>
        <p:nvSpPr>
          <p:cNvPr id="210" name="CustomShape 5"/>
          <p:cNvSpPr/>
          <p:nvPr/>
        </p:nvSpPr>
        <p:spPr>
          <a:xfrm>
            <a:off x="358920" y="4661280"/>
            <a:ext cx="193608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Recherche im Deadalus - Wiki</a:t>
            </a:r>
            <a:endParaRPr/>
          </a:p>
        </p:txBody>
      </p:sp>
      <p:pic>
        <p:nvPicPr>
          <p:cNvPr descr="" id="211" name="Grafik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93360" y="2213640"/>
            <a:ext cx="2419920" cy="1947960"/>
          </a:xfrm>
          <a:prstGeom prst="rect">
            <a:avLst/>
          </a:prstGeom>
        </p:spPr>
      </p:pic>
      <p:sp>
        <p:nvSpPr>
          <p:cNvPr id="212" name="CustomShape 6"/>
          <p:cNvSpPr/>
          <p:nvPr/>
        </p:nvSpPr>
        <p:spPr>
          <a:xfrm>
            <a:off x="3393360" y="4672440"/>
            <a:ext cx="175068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Arduino Tutorials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13" name="Grafik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42400" y="2213640"/>
            <a:ext cx="2228400" cy="2458080"/>
          </a:xfrm>
          <a:prstGeom prst="rect">
            <a:avLst/>
          </a:prstGeom>
        </p:spPr>
      </p:pic>
      <p:sp>
        <p:nvSpPr>
          <p:cNvPr id="214" name="CustomShape 7"/>
          <p:cNvSpPr/>
          <p:nvPr/>
        </p:nvSpPr>
        <p:spPr>
          <a:xfrm>
            <a:off x="6481080" y="4672440"/>
            <a:ext cx="17506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Tutoren fragen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r>
              <a:rPr b="1" lang="en-GB" sz="2400">
                <a:solidFill>
                  <a:srgbClr val="0065bd"/>
                </a:solidFill>
                <a:latin typeface="Arial"/>
              </a:rPr>
              <a:t>Kosten</a:t>
            </a:r>
            <a:endParaRPr/>
          </a:p>
          <a:p>
            <a:pPr>
              <a:lnSpc>
                <a:spcPct val="125000"/>
              </a:lnSpc>
            </a:pP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18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B11191-C141-41E1-8181-0171A1E1A1A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219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6018120" y="1799280"/>
            <a:ext cx="2058120" cy="2446560"/>
          </a:xfrm>
          <a:prstGeom prst="rect">
            <a:avLst/>
          </a:prstGeom>
        </p:spPr>
      </p:pic>
      <p:graphicFrame>
        <p:nvGraphicFramePr>
          <p:cNvPr id="220" name="Diagramm 9"/>
          <p:cNvGraphicFramePr/>
          <p:nvPr/>
        </p:nvGraphicFramePr>
        <p:xfrm>
          <a:off x="358920" y="1799280"/>
          <a:ext cx="5419440" cy="34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Zusammenarbeit mit Flying Circus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2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2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61E1E1-F1A1-41B1-A161-71F191A1B10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25" name="CustomShape 5"/>
          <p:cNvSpPr/>
          <p:nvPr/>
        </p:nvSpPr>
        <p:spPr>
          <a:xfrm>
            <a:off x="502920" y="2401200"/>
            <a:ext cx="3538080" cy="1794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Gemeinsames Testen des IPS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Diverse kleinere Absprachen zum Beispiel bezüglich des Durchbrennen von Sicherungen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26" name="Grafik 8"/>
          <p:cNvPicPr/>
          <p:nvPr/>
        </p:nvPicPr>
        <p:blipFill>
          <a:blip r:embed="rId1"/>
          <a:stretch>
            <a:fillRect/>
          </a:stretch>
        </p:blipFill>
        <p:spPr>
          <a:xfrm>
            <a:off x="4570560" y="2401200"/>
            <a:ext cx="3831480" cy="25542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Bewertung der Ergebnisse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29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30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41F171-E191-4191-B1E1-F141C121511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31" name="CustomShape 5"/>
          <p:cNvSpPr/>
          <p:nvPr/>
        </p:nvSpPr>
        <p:spPr>
          <a:xfrm>
            <a:off x="88920" y="2476440"/>
            <a:ext cx="2402640" cy="243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Kostenarmes Arbeiten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Gutes Arbeiten im Team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Komplett neuer Ansatz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Hardware fast beinahe vollständig absteckbar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32" name="Grafik 6"/>
          <p:cNvPicPr/>
          <p:nvPr/>
        </p:nvPicPr>
        <p:blipFill>
          <a:blip r:embed="rId1"/>
          <a:stretch>
            <a:fillRect/>
          </a:stretch>
        </p:blipFill>
        <p:spPr>
          <a:xfrm>
            <a:off x="2905200" y="2476440"/>
            <a:ext cx="3332880" cy="1904400"/>
          </a:xfrm>
          <a:prstGeom prst="rect">
            <a:avLst/>
          </a:prstGeom>
        </p:spPr>
      </p:pic>
      <p:sp>
        <p:nvSpPr>
          <p:cNvPr id="233" name="CustomShape 6"/>
          <p:cNvSpPr/>
          <p:nvPr/>
        </p:nvSpPr>
        <p:spPr>
          <a:xfrm>
            <a:off x="6419880" y="2457360"/>
            <a:ext cx="2723400" cy="2646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Verwendung dickerer Kabel und bessere Kennzeichnung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Zeitigeres Testen eventuell beschädigter Hardware beim gegnerisches Team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Auch kleine Bauteile vor dem Anlöten an die Gondel testen (Transistor)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Abweichungen vom Kurs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37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910171-E1A1-4101-91E1-01B121A1C19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238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806200" y="1766520"/>
            <a:ext cx="3528000" cy="352800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Abweichungen vom Kurs</a:t>
            </a:r>
            <a:endParaRPr/>
          </a:p>
        </p:txBody>
      </p:sp>
      <p:sp>
        <p:nvSpPr>
          <p:cNvPr id="24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41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42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5111F1-0121-4161-A1B1-C1A1B15171B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243" name="Grafik 7"/>
          <p:cNvPicPr/>
          <p:nvPr/>
        </p:nvPicPr>
        <p:blipFill>
          <a:blip r:embed="rId1"/>
          <a:stretch>
            <a:fillRect/>
          </a:stretch>
        </p:blipFill>
        <p:spPr>
          <a:xfrm>
            <a:off x="2492280" y="2252520"/>
            <a:ext cx="1469520" cy="723960"/>
          </a:xfrm>
          <a:prstGeom prst="rect">
            <a:avLst/>
          </a:prstGeom>
        </p:spPr>
      </p:pic>
      <p:pic>
        <p:nvPicPr>
          <p:cNvPr descr="" id="244" name="Grafik 8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640" y="2089800"/>
            <a:ext cx="1176120" cy="1049760"/>
          </a:xfrm>
          <a:prstGeom prst="rect">
            <a:avLst/>
          </a:prstGeom>
        </p:spPr>
      </p:pic>
      <p:sp>
        <p:nvSpPr>
          <p:cNvPr id="245" name="CustomShape 5"/>
          <p:cNvSpPr/>
          <p:nvPr/>
        </p:nvSpPr>
        <p:spPr>
          <a:xfrm>
            <a:off x="436320" y="2460960"/>
            <a:ext cx="18280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Höhenmessung</a:t>
            </a:r>
            <a:endParaRPr/>
          </a:p>
        </p:txBody>
      </p:sp>
      <p:pic>
        <p:nvPicPr>
          <p:cNvPr descr="" id="246" name="Grafik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18120" y="3825000"/>
            <a:ext cx="2146680" cy="892440"/>
          </a:xfrm>
          <a:prstGeom prst="rect">
            <a:avLst/>
          </a:prstGeom>
        </p:spPr>
      </p:pic>
      <p:pic>
        <p:nvPicPr>
          <p:cNvPr descr="" id="247" name="Grafik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652840" y="3419640"/>
            <a:ext cx="1148760" cy="1327680"/>
          </a:xfrm>
          <a:prstGeom prst="rect">
            <a:avLst/>
          </a:prstGeom>
        </p:spPr>
      </p:pic>
      <p:sp>
        <p:nvSpPr>
          <p:cNvPr id="248" name="CustomShape 6"/>
          <p:cNvSpPr/>
          <p:nvPr/>
        </p:nvSpPr>
        <p:spPr>
          <a:xfrm>
            <a:off x="442080" y="3930120"/>
            <a:ext cx="1665000" cy="5162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 sz="1400">
                <a:solidFill>
                  <a:srgbClr val="000000"/>
                </a:solidFill>
                <a:latin typeface="Arial"/>
              </a:rPr>
              <a:t>Abwurfvorrichtung </a:t>
            </a:r>
            <a:endParaRPr/>
          </a:p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Hilfspaket</a:t>
            </a:r>
            <a:endParaRPr/>
          </a:p>
        </p:txBody>
      </p:sp>
      <p:sp>
        <p:nvSpPr>
          <p:cNvPr id="249" name="CustomShape 7"/>
          <p:cNvSpPr/>
          <p:nvPr/>
        </p:nvSpPr>
        <p:spPr>
          <a:xfrm>
            <a:off x="4234320" y="2460960"/>
            <a:ext cx="1600920" cy="515520"/>
          </a:xfrm>
          <a:prstGeom prst="rect">
            <a:avLst/>
          </a:prstGeom>
          <a:solidFill>
            <a:srgbClr val="ff0000"/>
          </a:solidFill>
          <a:ln w="25560">
            <a:solidFill>
              <a:srgbClr val="002541"/>
            </a:solidFill>
            <a:round/>
          </a:ln>
        </p:spPr>
      </p:sp>
      <p:sp>
        <p:nvSpPr>
          <p:cNvPr id="250" name="CustomShape 8"/>
          <p:cNvSpPr/>
          <p:nvPr/>
        </p:nvSpPr>
        <p:spPr>
          <a:xfrm>
            <a:off x="4234320" y="4150440"/>
            <a:ext cx="1600920" cy="515520"/>
          </a:xfrm>
          <a:prstGeom prst="rect">
            <a:avLst/>
          </a:prstGeom>
          <a:solidFill>
            <a:srgbClr val="ff0000"/>
          </a:solidFill>
          <a:ln w="25560">
            <a:solidFill>
              <a:srgbClr val="002541"/>
            </a:solidFill>
            <a:round/>
          </a:ln>
        </p:spPr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Was wir bisher erreicht haben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92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E11111-0181-4181-91F1-11D111C1019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93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5908320" y="4732560"/>
            <a:ext cx="2164320" cy="1622880"/>
          </a:xfrm>
          <a:prstGeom prst="rect">
            <a:avLst/>
          </a:prstGeom>
        </p:spPr>
      </p:pic>
      <p:pic>
        <p:nvPicPr>
          <p:cNvPr descr="" id="94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802800" y="1694880"/>
            <a:ext cx="7534440" cy="266652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58920" y="1110600"/>
            <a:ext cx="8421120" cy="146916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3200">
                <a:solidFill>
                  <a:srgbClr val="0065bd"/>
                </a:solidFill>
                <a:latin typeface="Arial"/>
              </a:rPr>
              <a:t>Aufgabenverteilung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31B1E1-7171-4111-81A1-0111E1A121D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5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5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pic>
        <p:nvPicPr>
          <p:cNvPr descr="" id="255" name="Grafik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665840" y="2889000"/>
            <a:ext cx="1113840" cy="1640880"/>
          </a:xfrm>
          <a:prstGeom prst="rect">
            <a:avLst/>
          </a:prstGeom>
        </p:spPr>
      </p:pic>
      <p:pic>
        <p:nvPicPr>
          <p:cNvPr descr="" id="256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000" y="1917360"/>
            <a:ext cx="777960" cy="1314720"/>
          </a:xfrm>
          <a:prstGeom prst="rect">
            <a:avLst/>
          </a:prstGeom>
        </p:spPr>
      </p:pic>
      <p:pic>
        <p:nvPicPr>
          <p:cNvPr descr="" id="257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648360" y="4059360"/>
            <a:ext cx="777240" cy="1392840"/>
          </a:xfrm>
          <a:prstGeom prst="rect">
            <a:avLst/>
          </a:prstGeom>
        </p:spPr>
      </p:pic>
      <p:sp>
        <p:nvSpPr>
          <p:cNvPr id="258" name="CustomShape 5"/>
          <p:cNvSpPr/>
          <p:nvPr/>
        </p:nvSpPr>
        <p:spPr>
          <a:xfrm>
            <a:off x="1443960" y="1845360"/>
            <a:ext cx="3357000" cy="1581840"/>
          </a:xfrm>
          <a:prstGeom prst="rect">
            <a:avLst/>
          </a:prstGeom>
        </p:spPr>
        <p:txBody>
          <a:bodyPr bIns="45000" lIns="90000" rIns="90000" tIns="45000"/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IPS</a:t>
            </a:r>
            <a:endParaRPr/>
          </a:p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	</a:t>
            </a:r>
            <a:r>
              <a:rPr lang="en-GB" sz="1400">
                <a:solidFill>
                  <a:srgbClr val="000000"/>
                </a:solidFill>
                <a:latin typeface="Arial"/>
              </a:rPr>
              <a:t>40 kHz Signal</a:t>
            </a:r>
            <a:endParaRPr/>
          </a:p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	</a:t>
            </a:r>
            <a:r>
              <a:rPr lang="en-GB" sz="1400">
                <a:solidFill>
                  <a:srgbClr val="000000"/>
                </a:solidFill>
                <a:latin typeface="Arial"/>
              </a:rPr>
              <a:t>Senden von Daten an </a:t>
            </a:r>
            <a:r>
              <a:rPr lang="en-GB" sz="1400">
                <a:solidFill>
                  <a:srgbClr val="000000"/>
                </a:solidFill>
                <a:latin typeface="Arial"/>
              </a:rPr>
              <a:t>	</a:t>
            </a:r>
            <a:r>
              <a:rPr lang="en-GB" sz="14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Löt-Supervisor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Schaltplan erstellt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CustomShape 6"/>
          <p:cNvSpPr/>
          <p:nvPr/>
        </p:nvSpPr>
        <p:spPr>
          <a:xfrm>
            <a:off x="1920240" y="3861360"/>
            <a:ext cx="2157120" cy="2647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Zusammenlöten der Gondel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Höhensensor testen und regeln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Manuelle Steuerung (Joystick)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IMU Board testen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nRF – Verbindung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Motoren und Motortreiber testen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0" name="CustomShape 7"/>
          <p:cNvSpPr/>
          <p:nvPr/>
        </p:nvSpPr>
        <p:spPr>
          <a:xfrm>
            <a:off x="4658040" y="2971080"/>
            <a:ext cx="2766600" cy="1155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Entwurf verschiedener Gondelkonzepte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Zusammenbau der Gondel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12 V Step up einstellen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Zwischenpräsentation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Das könnte uns Probleme machen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6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6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B10101-11A1-4131-91B1-41E161F1119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65" name="CustomShape 5"/>
          <p:cNvSpPr/>
          <p:nvPr/>
        </p:nvSpPr>
        <p:spPr>
          <a:xfrm>
            <a:off x="5814720" y="2527920"/>
            <a:ext cx="2761560" cy="729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Karbonstange verlängern, notfalls Kugellager installieren</a:t>
            </a:r>
            <a:endParaRPr/>
          </a:p>
        </p:txBody>
      </p:sp>
      <p:sp>
        <p:nvSpPr>
          <p:cNvPr id="266" name="CustomShape 6"/>
          <p:cNvSpPr/>
          <p:nvPr/>
        </p:nvSpPr>
        <p:spPr>
          <a:xfrm>
            <a:off x="358920" y="3095640"/>
            <a:ext cx="2763000" cy="307080"/>
          </a:xfrm>
          <a:prstGeom prst="rect">
            <a:avLst/>
          </a:prstGeom>
        </p:spPr>
      </p:sp>
      <p:pic>
        <p:nvPicPr>
          <p:cNvPr descr="" id="267" name="Grafik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292200" y="2404440"/>
            <a:ext cx="2520360" cy="2535120"/>
          </a:xfrm>
          <a:prstGeom prst="rect">
            <a:avLst/>
          </a:prstGeom>
        </p:spPr>
      </p:pic>
      <p:sp>
        <p:nvSpPr>
          <p:cNvPr id="268" name="CustomShape 7"/>
          <p:cNvSpPr/>
          <p:nvPr/>
        </p:nvSpPr>
        <p:spPr>
          <a:xfrm>
            <a:off x="358920" y="3614760"/>
            <a:ext cx="2932920" cy="729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Bauteile sind defekt oder reichen für Anforderungen nicht aus</a:t>
            </a:r>
            <a:endParaRPr/>
          </a:p>
        </p:txBody>
      </p:sp>
      <p:sp>
        <p:nvSpPr>
          <p:cNvPr id="269" name="CustomShape 8"/>
          <p:cNvSpPr/>
          <p:nvPr/>
        </p:nvSpPr>
        <p:spPr>
          <a:xfrm>
            <a:off x="5813280" y="3614760"/>
            <a:ext cx="276300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Austauschen ohne Gondel zu beschädigen</a:t>
            </a:r>
            <a:endParaRPr/>
          </a:p>
        </p:txBody>
      </p:sp>
      <p:sp>
        <p:nvSpPr>
          <p:cNvPr id="270" name="CustomShape 9"/>
          <p:cNvSpPr/>
          <p:nvPr/>
        </p:nvSpPr>
        <p:spPr>
          <a:xfrm>
            <a:off x="358920" y="2527920"/>
            <a:ext cx="276300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Driftbewegung des Heckmotors nicht regelbar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Ausblick</a:t>
            </a:r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7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7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B171F1-A121-4161-B151-E1114131212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275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951640" y="1404720"/>
            <a:ext cx="3694320" cy="375588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Was noch vor uns liegt</a:t>
            </a: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278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21A171-C141-4161-81C1-D1517121613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347040" y="1749960"/>
            <a:ext cx="4725360" cy="2647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charset="2" typeface="Wingdings"/>
              <a:buChar char=""/>
            </a:pPr>
            <a:r>
              <a:rPr lang="en-GB" sz="1400">
                <a:solidFill>
                  <a:srgbClr val="000000"/>
                </a:solidFill>
                <a:latin typeface="Arial"/>
              </a:rPr>
              <a:t>Entwurf von Regelalgorithmen und Pfadfindung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"/>
            </a:pPr>
            <a:r>
              <a:rPr lang="en-GB" sz="1400">
                <a:solidFill>
                  <a:srgbClr val="000000"/>
                </a:solidFill>
                <a:latin typeface="Arial"/>
              </a:rPr>
              <a:t>Simulation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Errechnen der Positionsfehler für Regelung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Eventuell Anpassungen vornehmen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"/>
            </a:pPr>
            <a:r>
              <a:rPr lang="en-GB" sz="1400">
                <a:solidFill>
                  <a:srgbClr val="000000"/>
                </a:solidFill>
                <a:latin typeface="Arial"/>
              </a:rPr>
              <a:t>IPS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</a:rPr>
              <a:t>Anpassung und Fehlerbeseitigung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"/>
            </a:pPr>
            <a:r>
              <a:rPr lang="en-GB" sz="1400">
                <a:solidFill>
                  <a:srgbClr val="000000"/>
                </a:solidFill>
                <a:latin typeface="Arial"/>
              </a:rPr>
              <a:t>Abwurfmechanismus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"/>
            </a:pPr>
            <a:r>
              <a:rPr lang="en-GB" sz="1400">
                <a:solidFill>
                  <a:srgbClr val="000000"/>
                </a:solidFill>
                <a:latin typeface="Arial"/>
              </a:rPr>
              <a:t>Dokumentation nachholen</a:t>
            </a:r>
            <a:endParaRPr/>
          </a:p>
        </p:txBody>
      </p:sp>
      <p:pic>
        <p:nvPicPr>
          <p:cNvPr descr="" id="281" name="Grafik 6"/>
          <p:cNvPicPr/>
          <p:nvPr/>
        </p:nvPicPr>
        <p:blipFill>
          <a:blip r:embed="rId1"/>
          <a:stretch>
            <a:fillRect/>
          </a:stretch>
        </p:blipFill>
        <p:spPr>
          <a:xfrm>
            <a:off x="5085000" y="1044720"/>
            <a:ext cx="2288520" cy="442692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Was wir bisher erreicht haben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97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98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71A121-F1C1-41D1-8121-91315131F1E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99" name="CustomShape 5"/>
          <p:cNvSpPr/>
          <p:nvPr/>
        </p:nvSpPr>
        <p:spPr>
          <a:xfrm>
            <a:off x="358920" y="1809000"/>
            <a:ext cx="5658840" cy="3930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Projektplan erstellt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Gondel zusammengebaut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Funkverbindung (nRF - Modul)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Motoren über Funk ansprechbar (Test Joystick)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LEDs &amp; Ultraschall senden 40 kHz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Höhensensor einsatzbereit / Regelung funktioniert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Arial"/>
              </a:rPr>
              <a:t>Gondel manuell steuerbar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00" name="Grafik 7"/>
          <p:cNvPicPr/>
          <p:nvPr/>
        </p:nvPicPr>
        <p:blipFill>
          <a:blip r:embed="rId1"/>
          <a:stretch>
            <a:fillRect/>
          </a:stretch>
        </p:blipFill>
        <p:spPr>
          <a:xfrm>
            <a:off x="6018120" y="3043080"/>
            <a:ext cx="2158200" cy="21582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Manuelle Steuerung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0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04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A13191-A121-4101-81C1-21C1F151A15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105" name="CustomShape 5"/>
          <p:cNvSpPr/>
          <p:nvPr/>
        </p:nvSpPr>
        <p:spPr>
          <a:xfrm>
            <a:off x="358920" y="1597680"/>
            <a:ext cx="2280240" cy="912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06" name="Grafik 7"/>
          <p:cNvPicPr/>
          <p:nvPr/>
        </p:nvPicPr>
        <p:blipFill>
          <a:blip r:embed="rId1"/>
          <a:stretch>
            <a:fillRect/>
          </a:stretch>
        </p:blipFill>
        <p:spPr>
          <a:xfrm>
            <a:off x="3567240" y="2238840"/>
            <a:ext cx="3761280" cy="2809080"/>
          </a:xfrm>
          <a:prstGeom prst="rect">
            <a:avLst/>
          </a:prstGeom>
        </p:spPr>
      </p:pic>
      <p:sp>
        <p:nvSpPr>
          <p:cNvPr id="107" name="CustomShape 6"/>
          <p:cNvSpPr/>
          <p:nvPr/>
        </p:nvSpPr>
        <p:spPr>
          <a:xfrm>
            <a:off x="358920" y="2313720"/>
            <a:ext cx="1870200" cy="118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Komfortables manuelles Steuern der Gondel</a:t>
            </a:r>
            <a:endParaRPr/>
          </a:p>
        </p:txBody>
      </p:sp>
      <p:pic>
        <p:nvPicPr>
          <p:cNvPr descr="" id="108" name="Grafik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35720" y="2238840"/>
            <a:ext cx="1406880" cy="132624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Gewicht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11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12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21C1F1-9151-41C1-91B1-0141A181210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13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117520" y="1795680"/>
            <a:ext cx="3909600" cy="2894400"/>
          </a:xfrm>
          <a:prstGeom prst="rect">
            <a:avLst/>
          </a:prstGeom>
        </p:spPr>
      </p:pic>
      <p:sp>
        <p:nvSpPr>
          <p:cNvPr id="114" name="CustomShape 5"/>
          <p:cNvSpPr/>
          <p:nvPr/>
        </p:nvSpPr>
        <p:spPr>
          <a:xfrm>
            <a:off x="6296400" y="1795680"/>
            <a:ext cx="26654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78,8 Gramm</a:t>
            </a:r>
            <a:endParaRPr/>
          </a:p>
        </p:txBody>
      </p:sp>
      <p:pic>
        <p:nvPicPr>
          <p:cNvPr descr="" id="115" name="Grafik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96400" y="2559240"/>
            <a:ext cx="349920" cy="348480"/>
          </a:xfrm>
          <a:prstGeom prst="rect">
            <a:avLst/>
          </a:prstGeom>
        </p:spPr>
      </p:pic>
      <p:sp>
        <p:nvSpPr>
          <p:cNvPr id="116" name="CustomShape 6"/>
          <p:cNvSpPr/>
          <p:nvPr/>
        </p:nvSpPr>
        <p:spPr>
          <a:xfrm>
            <a:off x="6915240" y="2556000"/>
            <a:ext cx="162864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Sehr leicht</a:t>
            </a:r>
            <a:endParaRPr/>
          </a:p>
        </p:txBody>
      </p:sp>
      <p:pic>
        <p:nvPicPr>
          <p:cNvPr descr="" id="117" name="Grafik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96400" y="3151440"/>
            <a:ext cx="349920" cy="348480"/>
          </a:xfrm>
          <a:prstGeom prst="rect">
            <a:avLst/>
          </a:prstGeom>
        </p:spPr>
      </p:pic>
      <p:sp>
        <p:nvSpPr>
          <p:cNvPr id="118" name="CustomShape 7"/>
          <p:cNvSpPr/>
          <p:nvPr/>
        </p:nvSpPr>
        <p:spPr>
          <a:xfrm>
            <a:off x="6915240" y="3151440"/>
            <a:ext cx="1748160" cy="516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Spielraum für Upgrades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dur="indefinite" id="16" nodeType="mainSeq">
                <p:childTnLst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21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22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31B171-6151-4101-A1F1-61617111E12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23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097360" y="1949400"/>
            <a:ext cx="4945680" cy="3164040"/>
          </a:xfrm>
          <a:prstGeom prst="rect">
            <a:avLst/>
          </a:prstGeom>
        </p:spPr>
      </p:pic>
      <p:sp>
        <p:nvSpPr>
          <p:cNvPr id="124" name="CustomShape 5"/>
          <p:cNvSpPr/>
          <p:nvPr/>
        </p:nvSpPr>
        <p:spPr>
          <a:xfrm>
            <a:off x="4830840" y="1404720"/>
            <a:ext cx="327240" cy="785520"/>
          </a:xfrm>
          <a:prstGeom prst="straightConnector1">
            <a:avLst/>
          </a:prstGeom>
          <a:ln w="93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5" name="CustomShape 6"/>
          <p:cNvSpPr/>
          <p:nvPr/>
        </p:nvSpPr>
        <p:spPr>
          <a:xfrm>
            <a:off x="5158440" y="1044720"/>
            <a:ext cx="205236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Höhenmotor</a:t>
            </a:r>
            <a:endParaRPr/>
          </a:p>
        </p:txBody>
      </p:sp>
      <p:sp>
        <p:nvSpPr>
          <p:cNvPr id="126" name="CustomShape 7"/>
          <p:cNvSpPr/>
          <p:nvPr/>
        </p:nvSpPr>
        <p:spPr>
          <a:xfrm>
            <a:off x="1451520" y="2960280"/>
            <a:ext cx="947880" cy="513720"/>
          </a:xfrm>
          <a:prstGeom prst="straightConnector1">
            <a:avLst/>
          </a:prstGeom>
          <a:ln w="93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7" name="CustomShape 8"/>
          <p:cNvSpPr/>
          <p:nvPr/>
        </p:nvSpPr>
        <p:spPr>
          <a:xfrm>
            <a:off x="425880" y="2691720"/>
            <a:ext cx="13482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Heckmotor</a:t>
            </a:r>
            <a:endParaRPr/>
          </a:p>
        </p:txBody>
      </p:sp>
      <p:sp>
        <p:nvSpPr>
          <p:cNvPr id="128" name="CustomShape 9"/>
          <p:cNvSpPr/>
          <p:nvPr/>
        </p:nvSpPr>
        <p:spPr>
          <a:xfrm>
            <a:off x="6812280" y="2999520"/>
            <a:ext cx="593640" cy="474480"/>
          </a:xfrm>
          <a:prstGeom prst="straightConnector1">
            <a:avLst/>
          </a:prstGeom>
          <a:ln w="93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9" name="CustomShape 10"/>
          <p:cNvSpPr/>
          <p:nvPr/>
        </p:nvSpPr>
        <p:spPr>
          <a:xfrm>
            <a:off x="7406640" y="2811960"/>
            <a:ext cx="11764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Frontmotor</a:t>
            </a:r>
            <a:endParaRPr/>
          </a:p>
        </p:txBody>
      </p:sp>
    </p:spTree>
  </p:cSld>
  <p:timing>
    <p:tnLst>
      <p:par>
        <p:cTn dur="indefinite" id="33" nodeType="tmRoot" restart="never">
          <p:childTnLst>
            <p:seq>
              <p:cTn dur="indefinite" id="34" nodeType="mainSeq">
                <p:childTnLst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id="4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id="4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id="5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</a:t>
            </a:r>
            <a:endParaRPr/>
          </a:p>
        </p:txBody>
      </p:sp>
      <p:sp>
        <p:nvSpPr>
          <p:cNvPr id="131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712181-31D1-4111-9171-11F1B16161E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34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097360" y="1949400"/>
            <a:ext cx="4945680" cy="3164040"/>
          </a:xfrm>
          <a:prstGeom prst="rect">
            <a:avLst/>
          </a:prstGeom>
        </p:spPr>
      </p:pic>
      <p:sp>
        <p:nvSpPr>
          <p:cNvPr id="135" name="CustomShape 5"/>
          <p:cNvSpPr/>
          <p:nvPr/>
        </p:nvSpPr>
        <p:spPr>
          <a:xfrm>
            <a:off x="5516640" y="1504080"/>
            <a:ext cx="327240" cy="785520"/>
          </a:xfrm>
          <a:prstGeom prst="straightConnector1">
            <a:avLst/>
          </a:prstGeom>
          <a:ln w="9360">
            <a:solidFill>
              <a:srgbClr val="0065bd"/>
            </a:solidFill>
            <a:round/>
            <a:tailEnd len="med" type="triangle" w="med"/>
          </a:ln>
        </p:spPr>
      </p:sp>
      <p:sp>
        <p:nvSpPr>
          <p:cNvPr id="136" name="CustomShape 6"/>
          <p:cNvSpPr/>
          <p:nvPr/>
        </p:nvSpPr>
        <p:spPr>
          <a:xfrm>
            <a:off x="5844240" y="1300680"/>
            <a:ext cx="205236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Ultraschallsensor</a:t>
            </a:r>
            <a:endParaRPr/>
          </a:p>
        </p:txBody>
      </p:sp>
      <p:sp>
        <p:nvSpPr>
          <p:cNvPr id="137" name="CustomShape 7"/>
          <p:cNvSpPr/>
          <p:nvPr/>
        </p:nvSpPr>
        <p:spPr>
          <a:xfrm>
            <a:off x="1566000" y="2845800"/>
            <a:ext cx="2205360" cy="153000"/>
          </a:xfrm>
          <a:prstGeom prst="straightConnector1">
            <a:avLst/>
          </a:prstGeom>
          <a:ln w="9360">
            <a:solidFill>
              <a:srgbClr val="0065bd"/>
            </a:solidFill>
            <a:round/>
            <a:tailEnd len="med" type="triangle" w="med"/>
          </a:ln>
        </p:spPr>
      </p:sp>
      <p:sp>
        <p:nvSpPr>
          <p:cNvPr id="138" name="CustomShape 8"/>
          <p:cNvSpPr/>
          <p:nvPr/>
        </p:nvSpPr>
        <p:spPr>
          <a:xfrm>
            <a:off x="425880" y="2691720"/>
            <a:ext cx="13482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Höhensensor</a:t>
            </a:r>
            <a:endParaRPr/>
          </a:p>
        </p:txBody>
      </p:sp>
      <p:sp>
        <p:nvSpPr>
          <p:cNvPr id="139" name="CustomShape 9"/>
          <p:cNvSpPr/>
          <p:nvPr/>
        </p:nvSpPr>
        <p:spPr>
          <a:xfrm>
            <a:off x="4340520" y="4293360"/>
            <a:ext cx="2305800" cy="1249200"/>
          </a:xfrm>
          <a:prstGeom prst="straightConnector1">
            <a:avLst/>
          </a:prstGeom>
          <a:ln w="9360">
            <a:solidFill>
              <a:srgbClr val="0065bd"/>
            </a:solidFill>
            <a:round/>
            <a:tailEnd len="med" type="triangle" w="med"/>
          </a:ln>
        </p:spPr>
      </p:sp>
      <p:sp>
        <p:nvSpPr>
          <p:cNvPr id="140" name="CustomShape 10"/>
          <p:cNvSpPr/>
          <p:nvPr/>
        </p:nvSpPr>
        <p:spPr>
          <a:xfrm>
            <a:off x="6647400" y="5558400"/>
            <a:ext cx="360" cy="1913760"/>
          </a:xfrm>
          <a:prstGeom prst="straightConnector1">
            <a:avLst/>
          </a:prstGeom>
          <a:ln w="9360">
            <a:solidFill>
              <a:srgbClr val="0065bd"/>
            </a:solidFill>
            <a:round/>
            <a:tailEnd len="med" type="triangle" w="med"/>
          </a:ln>
        </p:spPr>
      </p:sp>
      <p:sp>
        <p:nvSpPr>
          <p:cNvPr id="141" name="CustomShape 11"/>
          <p:cNvSpPr/>
          <p:nvPr/>
        </p:nvSpPr>
        <p:spPr>
          <a:xfrm>
            <a:off x="6647040" y="5427360"/>
            <a:ext cx="129924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LEDs</a:t>
            </a:r>
            <a:endParaRPr/>
          </a:p>
        </p:txBody>
      </p:sp>
      <p:sp>
        <p:nvSpPr>
          <p:cNvPr id="142" name="CustomShape 12"/>
          <p:cNvSpPr/>
          <p:nvPr/>
        </p:nvSpPr>
        <p:spPr>
          <a:xfrm>
            <a:off x="5268600" y="4330440"/>
            <a:ext cx="1377720" cy="1249200"/>
          </a:xfrm>
          <a:prstGeom prst="straightConnector1">
            <a:avLst/>
          </a:prstGeom>
          <a:ln w="9360">
            <a:solidFill>
              <a:srgbClr val="0065bd"/>
            </a:solidFill>
            <a:round/>
            <a:tailEnd len="med" type="triangle" w="med"/>
          </a:ln>
        </p:spPr>
      </p:sp>
    </p:spTree>
  </p:cSld>
  <p:timing>
    <p:tnLst>
      <p:par>
        <p:cTn dur="indefinite" id="59" nodeType="tmRoot" restart="never">
          <p:childTnLst>
            <p:seq>
              <p:cTn dur="indefinite" id="60" nodeType="mainSeq">
                <p:childTnLst>
                  <p:par>
                    <p:cTn fill="hold" id="61">
                      <p:stCondLst>
                        <p:cond delay="indefinite"/>
                      </p:stCondLst>
                      <p:childTnLst>
                        <p:par>
                          <p:cTn fill="hold" id="62">
                            <p:stCondLst>
                              <p:cond delay="0"/>
                            </p:stCondLst>
                            <p:childTnLst>
                              <p:par>
                                <p:cTn fill="hold" id="6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5">
                      <p:stCondLst>
                        <p:cond delay="indefinite"/>
                      </p:stCondLst>
                      <p:childTnLst>
                        <p:par>
                          <p:cTn fill="hold" id="66">
                            <p:stCondLst>
                              <p:cond delay="0"/>
                            </p:stCondLst>
                            <p:childTnLst>
                              <p:par>
                                <p:cTn fill="hold" id="6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id="7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3">
                      <p:stCondLst>
                        <p:cond delay="indefinite"/>
                      </p:stCondLst>
                      <p:childTnLst>
                        <p:par>
                          <p:cTn fill="hold" id="74">
                            <p:stCondLst>
                              <p:cond delay="0"/>
                            </p:stCondLst>
                            <p:childTnLst>
                              <p:par>
                                <p:cTn fill="hold" id="7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7">
                      <p:stCondLst>
                        <p:cond delay="indefinite"/>
                      </p:stCondLst>
                      <p:childTnLst>
                        <p:par>
                          <p:cTn fill="hold" id="78">
                            <p:stCondLst>
                              <p:cond delay="0"/>
                            </p:stCondLst>
                            <p:childTnLst>
                              <p:par>
                                <p:cTn fill="hold" id="7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id="8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5">
                      <p:stCondLst>
                        <p:cond delay="indefinite"/>
                      </p:stCondLst>
                      <p:childTnLst>
                        <p:par>
                          <p:cTn fill="hold" id="86">
                            <p:stCondLst>
                              <p:cond delay="0"/>
                            </p:stCondLst>
                            <p:childTnLst>
                              <p:par>
                                <p:cTn fill="hold" id="8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9">
                      <p:stCondLst>
                        <p:cond delay="indefinite"/>
                      </p:stCondLst>
                      <p:childTnLst>
                        <p:par>
                          <p:cTn fill="hold" id="90">
                            <p:stCondLst>
                              <p:cond delay="0"/>
                            </p:stCondLst>
                            <p:childTnLst>
                              <p:par>
                                <p:cTn fill="hold" id="9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45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46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7181F1-E111-4111-81D1-E191710171C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47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2097360" y="1949400"/>
            <a:ext cx="4945680" cy="3164040"/>
          </a:xfrm>
          <a:prstGeom prst="rect">
            <a:avLst/>
          </a:prstGeom>
        </p:spPr>
      </p:pic>
      <p:sp>
        <p:nvSpPr>
          <p:cNvPr id="148" name="CustomShape 5"/>
          <p:cNvSpPr/>
          <p:nvPr/>
        </p:nvSpPr>
        <p:spPr>
          <a:xfrm>
            <a:off x="4302720" y="1632960"/>
            <a:ext cx="475200" cy="912600"/>
          </a:xfrm>
          <a:prstGeom prst="straightConnector1">
            <a:avLst/>
          </a:prstGeom>
          <a:ln w="9360">
            <a:solidFill>
              <a:srgbClr val="7030a0"/>
            </a:solidFill>
            <a:round/>
            <a:tailEnd len="med" type="triangle" w="med"/>
          </a:ln>
        </p:spPr>
      </p:sp>
      <p:sp>
        <p:nvSpPr>
          <p:cNvPr id="149" name="CustomShape 6"/>
          <p:cNvSpPr/>
          <p:nvPr/>
        </p:nvSpPr>
        <p:spPr>
          <a:xfrm>
            <a:off x="4593600" y="1338480"/>
            <a:ext cx="205236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Mini Arduino</a:t>
            </a:r>
            <a:endParaRPr/>
          </a:p>
        </p:txBody>
      </p:sp>
      <p:sp>
        <p:nvSpPr>
          <p:cNvPr id="150" name="CustomShape 7"/>
          <p:cNvSpPr/>
          <p:nvPr/>
        </p:nvSpPr>
        <p:spPr>
          <a:xfrm>
            <a:off x="425880" y="2691720"/>
            <a:ext cx="13482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Motortreiber</a:t>
            </a:r>
            <a:endParaRPr/>
          </a:p>
        </p:txBody>
      </p:sp>
      <p:sp>
        <p:nvSpPr>
          <p:cNvPr id="151" name="CustomShape 8"/>
          <p:cNvSpPr/>
          <p:nvPr/>
        </p:nvSpPr>
        <p:spPr>
          <a:xfrm>
            <a:off x="1774440" y="2892960"/>
            <a:ext cx="2528280" cy="777960"/>
          </a:xfrm>
          <a:prstGeom prst="straightConnector1">
            <a:avLst/>
          </a:prstGeom>
          <a:ln w="9360">
            <a:solidFill>
              <a:srgbClr val="a2ad00"/>
            </a:solidFill>
            <a:round/>
            <a:tailEnd len="med" type="triangle" w="med"/>
          </a:ln>
        </p:spPr>
      </p:sp>
      <p:sp>
        <p:nvSpPr>
          <p:cNvPr id="152" name="CustomShape 9"/>
          <p:cNvSpPr/>
          <p:nvPr/>
        </p:nvSpPr>
        <p:spPr>
          <a:xfrm>
            <a:off x="6451920" y="3932280"/>
            <a:ext cx="1333440" cy="226800"/>
          </a:xfrm>
          <a:prstGeom prst="straightConnector1">
            <a:avLst/>
          </a:prstGeom>
          <a:ln w="9360">
            <a:solidFill>
              <a:srgbClr val="a2ad00"/>
            </a:solidFill>
            <a:round/>
            <a:tailEnd len="med" type="triangle" w="med"/>
          </a:ln>
        </p:spPr>
      </p:sp>
      <p:sp>
        <p:nvSpPr>
          <p:cNvPr id="153" name="CustomShape 10"/>
          <p:cNvSpPr/>
          <p:nvPr/>
        </p:nvSpPr>
        <p:spPr>
          <a:xfrm>
            <a:off x="6379560" y="2982600"/>
            <a:ext cx="1406520" cy="413640"/>
          </a:xfrm>
          <a:prstGeom prst="straightConnector1">
            <a:avLst/>
          </a:prstGeom>
          <a:ln w="9360">
            <a:solidFill>
              <a:srgbClr val="a2ad00"/>
            </a:solidFill>
            <a:round/>
            <a:tailEnd len="med" type="triangle" w="med"/>
          </a:ln>
        </p:spPr>
      </p:sp>
      <p:sp>
        <p:nvSpPr>
          <p:cNvPr id="154" name="CustomShape 11"/>
          <p:cNvSpPr/>
          <p:nvPr/>
        </p:nvSpPr>
        <p:spPr>
          <a:xfrm>
            <a:off x="7786800" y="3510720"/>
            <a:ext cx="116676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Motortreiber</a:t>
            </a:r>
            <a:endParaRPr/>
          </a:p>
        </p:txBody>
      </p:sp>
      <p:sp>
        <p:nvSpPr>
          <p:cNvPr id="155" name="CustomShape 12"/>
          <p:cNvSpPr/>
          <p:nvPr/>
        </p:nvSpPr>
        <p:spPr>
          <a:xfrm>
            <a:off x="4778280" y="4726440"/>
            <a:ext cx="1238400" cy="1259280"/>
          </a:xfrm>
          <a:prstGeom prst="straightConnector1">
            <a:avLst/>
          </a:prstGeom>
          <a:ln w="9360">
            <a:solidFill>
              <a:srgbClr val="7030a0"/>
            </a:solidFill>
            <a:round/>
            <a:tailEnd len="med" type="triangle" w="med"/>
          </a:ln>
        </p:spPr>
      </p:sp>
      <p:sp>
        <p:nvSpPr>
          <p:cNvPr id="156" name="CustomShape 13"/>
          <p:cNvSpPr/>
          <p:nvPr/>
        </p:nvSpPr>
        <p:spPr>
          <a:xfrm>
            <a:off x="6018120" y="5866920"/>
            <a:ext cx="17676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Step up Wandler</a:t>
            </a:r>
            <a:endParaRPr/>
          </a:p>
        </p:txBody>
      </p:sp>
    </p:spTree>
  </p:cSld>
  <p:timing>
    <p:tnLst>
      <p:par>
        <p:cTn dur="indefinite" id="93" nodeType="tmRoot" restart="never">
          <p:childTnLst>
            <p:seq>
              <p:cTn dur="indefinite" id="94" nodeType="mainSeq">
                <p:childTnLst>
                  <p:par>
                    <p:cTn fill="hold" id="95">
                      <p:stCondLst>
                        <p:cond delay="indefinite"/>
                      </p:stCondLst>
                      <p:childTnLst>
                        <p:par>
                          <p:cTn fill="hold" id="96">
                            <p:stCondLst>
                              <p:cond delay="0"/>
                            </p:stCondLst>
                            <p:childTnLst>
                              <p:par>
                                <p:cTn fill="hold" id="9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9">
                      <p:stCondLst>
                        <p:cond delay="indefinite"/>
                      </p:stCondLst>
                      <p:childTnLst>
                        <p:par>
                          <p:cTn fill="hold" id="100">
                            <p:stCondLst>
                              <p:cond delay="0"/>
                            </p:stCondLst>
                            <p:childTnLst>
                              <p:par>
                                <p:cTn fill="hold" id="10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3">
                      <p:stCondLst>
                        <p:cond delay="indefinite"/>
                      </p:stCondLst>
                      <p:childTnLst>
                        <p:par>
                          <p:cTn fill="hold" id="104">
                            <p:stCondLst>
                              <p:cond delay="0"/>
                            </p:stCondLst>
                            <p:childTnLst>
                              <p:par>
                                <p:cTn fill="hold" id="10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07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0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1">
                      <p:stCondLst>
                        <p:cond delay="indefinite"/>
                      </p:stCondLst>
                      <p:childTnLst>
                        <p:par>
                          <p:cTn fill="hold" id="112">
                            <p:stCondLst>
                              <p:cond delay="0"/>
                            </p:stCondLst>
                            <p:childTnLst>
                              <p:par>
                                <p:cTn fill="hold" id="11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5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7">
                      <p:stCondLst>
                        <p:cond delay="indefinite"/>
                      </p:stCondLst>
                      <p:childTnLst>
                        <p:par>
                          <p:cTn fill="hold" id="118">
                            <p:stCondLst>
                              <p:cond delay="0"/>
                            </p:stCondLst>
                            <p:childTnLst>
                              <p:par>
                                <p:cTn fill="hold" id="11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1">
                      <p:stCondLst>
                        <p:cond delay="indefinite"/>
                      </p:stCondLst>
                      <p:childTnLst>
                        <p:par>
                          <p:cTn fill="hold" id="122">
                            <p:stCondLst>
                              <p:cond delay="0"/>
                            </p:stCondLst>
                            <p:childTnLst>
                              <p:par>
                                <p:cTn fill="hold" id="12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58920" y="1044720"/>
            <a:ext cx="7427160" cy="359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25000"/>
              </a:lnSpc>
            </a:pPr>
            <a:r>
              <a:rPr b="1" lang="en-GB" sz="2400">
                <a:solidFill>
                  <a:srgbClr val="0065bd"/>
                </a:solidFill>
                <a:latin typeface="Arial"/>
              </a:rPr>
              <a:t>Konzept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03.06.2014</a:t>
            </a:r>
            <a:endParaRPr/>
          </a:p>
        </p:txBody>
      </p:sp>
      <p:sp>
        <p:nvSpPr>
          <p:cNvPr id="159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</a:rPr>
              <a:t>Propellermann</a:t>
            </a:r>
            <a:endParaRPr/>
          </a:p>
        </p:txBody>
      </p:sp>
      <p:sp>
        <p:nvSpPr>
          <p:cNvPr id="160" name="CustomShape 4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3131B1-31C1-4111-B1A1-11A15100B1C1}" type="slidenum">
              <a:rPr lang="en-GB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pic>
        <p:nvPicPr>
          <p:cNvPr descr="" id="161" name="Grafik 6"/>
          <p:cNvPicPr/>
          <p:nvPr/>
        </p:nvPicPr>
        <p:blipFill>
          <a:blip r:embed="rId1"/>
          <a:stretch>
            <a:fillRect/>
          </a:stretch>
        </p:blipFill>
        <p:spPr>
          <a:xfrm>
            <a:off x="1749960" y="1717920"/>
            <a:ext cx="5640120" cy="3039120"/>
          </a:xfrm>
          <a:prstGeom prst="rect">
            <a:avLst/>
          </a:prstGeom>
        </p:spPr>
      </p:pic>
      <p:sp>
        <p:nvSpPr>
          <p:cNvPr id="162" name="CustomShape 5"/>
          <p:cNvSpPr/>
          <p:nvPr/>
        </p:nvSpPr>
        <p:spPr>
          <a:xfrm>
            <a:off x="6345360" y="1224720"/>
            <a:ext cx="1440000" cy="1743480"/>
          </a:xfrm>
          <a:prstGeom prst="straightConnector1">
            <a:avLst/>
          </a:prstGeom>
          <a:ln w="9360">
            <a:solidFill>
              <a:srgbClr val="ffff00"/>
            </a:solidFill>
            <a:round/>
            <a:tailEnd len="med" type="triangle" w="med"/>
          </a:ln>
        </p:spPr>
      </p:sp>
      <p:sp>
        <p:nvSpPr>
          <p:cNvPr id="163" name="CustomShape 6"/>
          <p:cNvSpPr/>
          <p:nvPr/>
        </p:nvSpPr>
        <p:spPr>
          <a:xfrm>
            <a:off x="5628600" y="1311480"/>
            <a:ext cx="107640" cy="1627560"/>
          </a:xfrm>
          <a:prstGeom prst="straightConnector1">
            <a:avLst/>
          </a:prstGeom>
          <a:ln w="9360">
            <a:solidFill>
              <a:srgbClr val="f6ff78"/>
            </a:solidFill>
            <a:round/>
            <a:tailEnd len="med" type="triangle" w="med"/>
          </a:ln>
        </p:spPr>
      </p:sp>
      <p:sp>
        <p:nvSpPr>
          <p:cNvPr id="164" name="CustomShape 7"/>
          <p:cNvSpPr/>
          <p:nvPr/>
        </p:nvSpPr>
        <p:spPr>
          <a:xfrm>
            <a:off x="4908960" y="938520"/>
            <a:ext cx="143640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Klettverschluss</a:t>
            </a:r>
            <a:endParaRPr/>
          </a:p>
        </p:txBody>
      </p:sp>
      <p:sp>
        <p:nvSpPr>
          <p:cNvPr id="165" name="CustomShape 8"/>
          <p:cNvSpPr/>
          <p:nvPr/>
        </p:nvSpPr>
        <p:spPr>
          <a:xfrm>
            <a:off x="7669080" y="917280"/>
            <a:ext cx="131076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Akku</a:t>
            </a:r>
            <a:endParaRPr/>
          </a:p>
        </p:txBody>
      </p:sp>
      <p:sp>
        <p:nvSpPr>
          <p:cNvPr id="166" name="CustomShape 9"/>
          <p:cNvSpPr/>
          <p:nvPr/>
        </p:nvSpPr>
        <p:spPr>
          <a:xfrm>
            <a:off x="4852080" y="4589280"/>
            <a:ext cx="515880" cy="829080"/>
          </a:xfrm>
          <a:prstGeom prst="straightConnector1">
            <a:avLst/>
          </a:prstGeom>
          <a:ln w="9360">
            <a:solidFill>
              <a:srgbClr val="00b0f0"/>
            </a:solidFill>
            <a:round/>
            <a:tailEnd len="med" type="triangle" w="med"/>
          </a:ln>
        </p:spPr>
      </p:sp>
      <p:sp>
        <p:nvSpPr>
          <p:cNvPr id="167" name="CustomShape 10"/>
          <p:cNvSpPr/>
          <p:nvPr/>
        </p:nvSpPr>
        <p:spPr>
          <a:xfrm>
            <a:off x="4506480" y="5387040"/>
            <a:ext cx="195048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Step down Wandler</a:t>
            </a:r>
            <a:endParaRPr/>
          </a:p>
        </p:txBody>
      </p:sp>
      <p:sp>
        <p:nvSpPr>
          <p:cNvPr id="168" name="CustomShape 11"/>
          <p:cNvSpPr/>
          <p:nvPr/>
        </p:nvSpPr>
        <p:spPr>
          <a:xfrm>
            <a:off x="6159600" y="1246320"/>
            <a:ext cx="372240" cy="1135440"/>
          </a:xfrm>
          <a:prstGeom prst="straightConnector1">
            <a:avLst/>
          </a:prstGeom>
          <a:ln w="93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9" name="CustomShape 12"/>
          <p:cNvSpPr/>
          <p:nvPr/>
        </p:nvSpPr>
        <p:spPr>
          <a:xfrm>
            <a:off x="6450480" y="981360"/>
            <a:ext cx="1146240" cy="303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</a:rPr>
              <a:t>nRF Modul</a:t>
            </a:r>
            <a:endParaRPr/>
          </a:p>
        </p:txBody>
      </p:sp>
    </p:spTree>
  </p:cSld>
  <p:timing>
    <p:tnLst>
      <p:par>
        <p:cTn dur="indefinite" id="125" nodeType="tmRoot" restart="never">
          <p:childTnLst>
            <p:seq>
              <p:cTn dur="indefinite" id="126" nodeType="mainSeq">
                <p:childTnLst>
                  <p:par>
                    <p:cTn fill="hold" id="127">
                      <p:stCondLst>
                        <p:cond delay="indefinite"/>
                      </p:stCondLst>
                      <p:childTnLst>
                        <p:par>
                          <p:cTn fill="hold" id="128">
                            <p:stCondLst>
                              <p:cond delay="0"/>
                            </p:stCondLst>
                            <p:childTnLst>
                              <p:par>
                                <p:cTn fill="hold" id="12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1">
                      <p:stCondLst>
                        <p:cond delay="indefinite"/>
                      </p:stCondLst>
                      <p:childTnLst>
                        <p:par>
                          <p:cTn fill="hold" id="132">
                            <p:stCondLst>
                              <p:cond delay="0"/>
                            </p:stCondLst>
                            <p:childTnLst>
                              <p:par>
                                <p:cTn fill="hold" id="13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5">
                      <p:stCondLst>
                        <p:cond delay="indefinite"/>
                      </p:stCondLst>
                      <p:childTnLst>
                        <p:par>
                          <p:cTn fill="hold" id="136">
                            <p:stCondLst>
                              <p:cond delay="0"/>
                            </p:stCondLst>
                            <p:childTnLst>
                              <p:par>
                                <p:cTn fill="hold" id="13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9">
                      <p:stCondLst>
                        <p:cond delay="indefinite"/>
                      </p:stCondLst>
                      <p:childTnLst>
                        <p:par>
                          <p:cTn fill="hold" id="140">
                            <p:stCondLst>
                              <p:cond delay="0"/>
                            </p:stCondLst>
                            <p:childTnLst>
                              <p:par>
                                <p:cTn fill="hold" id="14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3">
                      <p:stCondLst>
                        <p:cond delay="indefinite"/>
                      </p:stCondLst>
                      <p:childTnLst>
                        <p:par>
                          <p:cTn fill="hold" id="144">
                            <p:stCondLst>
                              <p:cond delay="0"/>
                            </p:stCondLst>
                            <p:childTnLst>
                              <p:par>
                                <p:cTn fill="hold" id="14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7">
                      <p:stCondLst>
                        <p:cond delay="indefinite"/>
                      </p:stCondLst>
                      <p:childTnLst>
                        <p:par>
                          <p:cTn fill="hold" id="148">
                            <p:stCondLst>
                              <p:cond delay="0"/>
                            </p:stCondLst>
                            <p:childTnLst>
                              <p:par>
                                <p:cTn fill="hold" id="14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1">
                      <p:stCondLst>
                        <p:cond delay="indefinite"/>
                      </p:stCondLst>
                      <p:childTnLst>
                        <p:par>
                          <p:cTn fill="hold" id="152">
                            <p:stCondLst>
                              <p:cond delay="0"/>
                            </p:stCondLst>
                            <p:childTnLst>
                              <p:par>
                                <p:cTn fill="hold" id="15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5">
                      <p:stCondLst>
                        <p:cond delay="indefinite"/>
                      </p:stCondLst>
                      <p:childTnLst>
                        <p:par>
                          <p:cTn fill="hold" id="156">
                            <p:stCondLst>
                              <p:cond delay="0"/>
                            </p:stCondLst>
                            <p:childTnLst>
                              <p:par>
                                <p:cTn fill="hold" id="15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